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3" r:id="rId7"/>
    <p:sldId id="274" r:id="rId8"/>
    <p:sldId id="262" r:id="rId9"/>
    <p:sldId id="264" r:id="rId10"/>
    <p:sldId id="268" r:id="rId11"/>
    <p:sldId id="266" r:id="rId12"/>
    <p:sldId id="267" r:id="rId13"/>
    <p:sldId id="27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07.04.2025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07.04.2025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07.04.2025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me/Beruniytuman_AKM/"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1"/>
            <a:ext cx="7772400" cy="3643337"/>
          </a:xfrm>
        </p:spPr>
        <p:txBody>
          <a:bodyPr>
            <a:normAutofit fontScale="90000"/>
          </a:bodyPr>
          <a:lstStyle/>
          <a:p>
            <a:pPr algn="ctr"/>
            <a:r>
              <a:rPr lang="uz-Cyrl-UZ" b="1" dirty="0" smtClean="0">
                <a:latin typeface="Book Antiqua" pitchFamily="18" charset="0"/>
              </a:rPr>
              <a:t>Беруний тумани Ахборот-кутубхона маркази блиография ахборот хизматининг иш усуллари</a:t>
            </a: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5500702"/>
            <a:ext cx="6400800" cy="1000132"/>
          </a:xfrm>
        </p:spPr>
        <p:txBody>
          <a:bodyPr>
            <a:normAutofit/>
          </a:bodyPr>
          <a:lstStyle/>
          <a:p>
            <a:endParaRPr lang="uz-Cyrl-UZ" dirty="0" smtClean="0"/>
          </a:p>
          <a:p>
            <a:pPr algn="ctr"/>
            <a:r>
              <a:rPr lang="uz-Cyrl-UZ" sz="2000" dirty="0">
                <a:solidFill>
                  <a:schemeClr val="tx2">
                    <a:lumMod val="75000"/>
                  </a:schemeClr>
                </a:solidFill>
              </a:rPr>
              <a:t>Б</a:t>
            </a:r>
            <a:r>
              <a:rPr lang="uz-Cyrl-UZ" sz="2000" dirty="0" smtClean="0">
                <a:solidFill>
                  <a:schemeClr val="tx2">
                    <a:lumMod val="75000"/>
                  </a:schemeClr>
                </a:solidFill>
              </a:rPr>
              <a:t>еруний - 2024</a:t>
            </a:r>
            <a:endParaRPr lang="ru-RU" sz="2000" dirty="0">
              <a:solidFill>
                <a:schemeClr val="tx2">
                  <a:lumMod val="75000"/>
                </a:schemeClr>
              </a:solidFill>
            </a:endParaRPr>
          </a:p>
        </p:txBody>
      </p:sp>
      <p:pic>
        <p:nvPicPr>
          <p:cNvPr id="4" name="Picture 2" descr="&amp;Kcy;&amp;acy;&amp;rcy;&amp;tcy;&amp;icy;&amp;ncy;&amp;kcy;&amp;icy; &amp;pcy;&amp;ocy; &amp;zcy;&amp;acy;&amp;pcy;&amp;rcy;&amp;ocy;&amp;scy;&amp;ucy; &amp;kcy;&amp;ncy;&amp;icy;&amp;gcy;&amp;icy; &amp;kcy;&amp;lcy;&amp;icy;&amp;pcy;&amp;acy;&amp;rcy;&amp;t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5" y="3643314"/>
            <a:ext cx="6357982" cy="2286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3"/>
            <a:ext cx="7772400" cy="2424901"/>
          </a:xfrm>
        </p:spPr>
        <p:txBody>
          <a:bodyPr>
            <a:noAutofit/>
          </a:bodyPr>
          <a:lstStyle/>
          <a:p>
            <a:pPr algn="just"/>
            <a:r>
              <a:rPr lang="uz-Cyrl-UZ" sz="1800" dirty="0" smtClean="0">
                <a:effectLst/>
                <a:latin typeface="Constantia" pitchFamily="18" charset="0"/>
              </a:rPr>
              <a:t>Кутубхонага келишга </a:t>
            </a:r>
            <a:r>
              <a:rPr lang="uz-Cyrl-UZ" sz="1800" smtClean="0">
                <a:effectLst/>
                <a:latin typeface="Constantia" pitchFamily="18" charset="0"/>
              </a:rPr>
              <a:t>қийналган китобхон имконияти чекланган ўқувчиларга </a:t>
            </a:r>
            <a:r>
              <a:rPr lang="uz-Cyrl-UZ" sz="1800" dirty="0" smtClean="0">
                <a:effectLst/>
                <a:latin typeface="Constantia" pitchFamily="18" charset="0"/>
              </a:rPr>
              <a:t>эса ота-оналари билан маслаҳатлашиб, ўқувчиларнинг қизиқишларини инобатга олиб, хизматимиз ходимлари билан биргаликда уйларига бориб уларни қизиқтирган мавзуларда библиографик дарслар ўтказиб келамиз  булар нималар яъни уларга кутубхонамизда мавжуд бўлган ва улар кизиққан мавзуга оид маълумотларни тўплаб маълумот тайёрлаб шу билан бирга китобларни </a:t>
            </a:r>
            <a:r>
              <a:rPr lang="uz-Cyrl-UZ" sz="1800" dirty="0">
                <a:effectLst/>
                <a:latin typeface="Constantia" pitchFamily="18" charset="0"/>
              </a:rPr>
              <a:t>хам </a:t>
            </a:r>
            <a:r>
              <a:rPr lang="uz-Cyrl-UZ" sz="1800" dirty="0" smtClean="0">
                <a:effectLst/>
                <a:latin typeface="Constantia" pitchFamily="18" charset="0"/>
              </a:rPr>
              <a:t>олиб </a:t>
            </a:r>
            <a:r>
              <a:rPr lang="uz-Cyrl-UZ" sz="1800" dirty="0">
                <a:effectLst/>
                <a:latin typeface="Constantia" pitchFamily="18" charset="0"/>
              </a:rPr>
              <a:t>бориб </a:t>
            </a:r>
            <a:r>
              <a:rPr lang="uz-Cyrl-UZ" sz="1800" dirty="0" smtClean="0">
                <a:effectLst/>
                <a:latin typeface="Constantia" pitchFamily="18" charset="0"/>
              </a:rPr>
              <a:t>берамиз. </a:t>
            </a:r>
            <a:endParaRPr lang="ru-RU" sz="1800" dirty="0">
              <a:effectLst/>
              <a:latin typeface="Constantia" pitchFamily="18" charset="0"/>
            </a:endParaRPr>
          </a:p>
        </p:txBody>
      </p:sp>
      <p:pic>
        <p:nvPicPr>
          <p:cNvPr id="3074" name="Picture 2" descr="C:\Users\user\Desktop\2023 йилдаги ишлар\расмлар 2023\Имконияти чекланганлар\photo_2023-01-26_16-35-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578" y="2922984"/>
            <a:ext cx="2313254" cy="3242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2023 йилдаги ишлар\расмлар 2023\Имконияти чекланганлар\photo_2023-01-26_16-34-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447" y="2922984"/>
            <a:ext cx="2656681" cy="3242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2023 йилдаги ишлар\расмлар 2023\Имконияти чекланганлар\photo_2023-01-26_16-35-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7717" y="2922984"/>
            <a:ext cx="2489760" cy="3242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52601"/>
            <a:ext cx="7772400" cy="2390779"/>
          </a:xfrm>
        </p:spPr>
        <p:txBody>
          <a:bodyPr>
            <a:noAutofit/>
          </a:bodyPr>
          <a:lstStyle/>
          <a:p>
            <a:pPr algn="just"/>
            <a:r>
              <a:rPr lang="uz-Cyrl-UZ" sz="2000" dirty="0" smtClean="0">
                <a:effectLst/>
                <a:latin typeface="Constantia" pitchFamily="18" charset="0"/>
              </a:rPr>
              <a:t>Бизнинг хизматда муҳим саналарга, долзарб мавзуларга ва шоир-ёзувчиларнинг юбилейларига библиографик тавсиялар ёзамиз. Тавсияларда мавзуга оид қисқача маълумот ҳамда шу мавзу бўйича адабиётларнинг, газета ва журналларда чоп этилган мақолаларнинг тўлиқ рўйхатини бериб борамиз. Китобхонлар ўзларини қизиқтирган мавзуларда шу тавсияларимиздан фойдаланадилар.Улардан: З.М.Бобур, А.Навоий, М.Аъзам, Ў.Ҳошимов, Т.Малик, Джек Лондон, Жонотан Свифт. Баъзида ўқувчилар рефератлар, мустақил ишлар ва иншолар учун маълумотлар қидириб келишади. Биз уларга керакли адабиётларни излаб топишга ёрдам берамиз.</a:t>
            </a:r>
            <a:r>
              <a:rPr lang="ru-RU" sz="2000" dirty="0" smtClean="0">
                <a:effectLst/>
                <a:latin typeface="Constantia" pitchFamily="18" charset="0"/>
              </a:rPr>
              <a:t/>
            </a:r>
            <a:br>
              <a:rPr lang="ru-RU" sz="2000" dirty="0" smtClean="0">
                <a:effectLst/>
                <a:latin typeface="Constantia" pitchFamily="18" charset="0"/>
              </a:rPr>
            </a:br>
            <a:endParaRPr lang="ru-RU" sz="2000" dirty="0">
              <a:effectLst/>
              <a:latin typeface="Constantia" pitchFamily="18" charset="0"/>
            </a:endParaRPr>
          </a:p>
        </p:txBody>
      </p:sp>
      <p:pic>
        <p:nvPicPr>
          <p:cNvPr id="25603" name="Picture 3"/>
          <p:cNvPicPr>
            <a:picLocks noChangeAspect="1" noChangeArrowheads="1"/>
          </p:cNvPicPr>
          <p:nvPr/>
        </p:nvPicPr>
        <p:blipFill>
          <a:blip r:embed="rId2" cstate="print"/>
          <a:srcRect/>
          <a:stretch>
            <a:fillRect/>
          </a:stretch>
        </p:blipFill>
        <p:spPr bwMode="auto">
          <a:xfrm>
            <a:off x="1357290" y="3857628"/>
            <a:ext cx="2500330" cy="2714644"/>
          </a:xfrm>
          <a:prstGeom prst="roundRect">
            <a:avLst/>
          </a:prstGeom>
          <a:noFill/>
          <a:ln w="38100">
            <a:solidFill>
              <a:schemeClr val="bg2">
                <a:lumMod val="50000"/>
              </a:schemeClr>
            </a:solidFill>
            <a:miter lim="800000"/>
            <a:headEnd/>
            <a:tailEnd/>
          </a:ln>
          <a:effectLst/>
        </p:spPr>
      </p:pic>
      <p:pic>
        <p:nvPicPr>
          <p:cNvPr id="6" name="Picture 3" descr="C:\Documents and Settings\User\Рабочий стол\14 cентябрь\14 сентябрь 133.jpg"/>
          <p:cNvPicPr>
            <a:picLocks noChangeAspect="1" noChangeArrowheads="1"/>
          </p:cNvPicPr>
          <p:nvPr/>
        </p:nvPicPr>
        <p:blipFill>
          <a:blip r:embed="rId3" cstate="print"/>
          <a:srcRect/>
          <a:stretch>
            <a:fillRect/>
          </a:stretch>
        </p:blipFill>
        <p:spPr bwMode="auto">
          <a:xfrm>
            <a:off x="4857752" y="3786190"/>
            <a:ext cx="2833574" cy="2786082"/>
          </a:xfrm>
          <a:prstGeom prst="roundRect">
            <a:avLst/>
          </a:prstGeom>
          <a:noFill/>
          <a:ln w="28575">
            <a:solidFill>
              <a:srgbClr val="FFC0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2654296"/>
          </a:xfrm>
        </p:spPr>
        <p:txBody>
          <a:bodyPr>
            <a:normAutofit/>
          </a:bodyPr>
          <a:lstStyle/>
          <a:p>
            <a:pPr algn="just"/>
            <a:r>
              <a:rPr lang="uz-Cyrl-UZ" sz="2400" dirty="0" smtClean="0">
                <a:effectLst/>
                <a:latin typeface="Constantia" pitchFamily="18" charset="0"/>
              </a:rPr>
              <a:t>Библиографик обзор – фойдаланувчига ахборотни етказиш, муайян ҳужжатларни тарғибот қилиш, газета ва журналларда чоп этилаётган янгиликлар, воқеалар, ҳодисалар билан мунтазам равишда хабардор қилиб туриш мақсадида кутбхона ходимлари ўртасида ҳар ойнинг охирида сиёсий-ахборот соатлари ўтказамиз. </a:t>
            </a:r>
            <a:endParaRPr lang="ru-RU" sz="2400" dirty="0">
              <a:effectLst/>
              <a:latin typeface="Constantia" pitchFamily="18"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410" y="3229347"/>
            <a:ext cx="2736304" cy="271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29347"/>
            <a:ext cx="2699792" cy="271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IMG_20190204_1517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9" y="3232770"/>
            <a:ext cx="2664296" cy="2716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pPr algn="ctr"/>
            <a:r>
              <a:rPr lang="uz-Cyrl-UZ" sz="5400" dirty="0" smtClean="0">
                <a:solidFill>
                  <a:srgbClr val="00B0F0"/>
                </a:solidFill>
                <a:effectLst/>
                <a:latin typeface="Constantia" pitchFamily="18" charset="0"/>
              </a:rPr>
              <a:t>ЭЪТИБОРИНГИЗ УЧУН   РАҲМАТ!</a:t>
            </a:r>
            <a:endParaRPr lang="ru-RU" sz="5400" dirty="0">
              <a:solidFill>
                <a:srgbClr val="00B0F0"/>
              </a:solidFill>
              <a:effectLst/>
              <a:latin typeface="Constant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4071965"/>
          </a:xfrm>
        </p:spPr>
        <p:txBody>
          <a:bodyPr>
            <a:normAutofit fontScale="90000"/>
          </a:bodyPr>
          <a:lstStyle/>
          <a:p>
            <a:pPr algn="just"/>
            <a:r>
              <a:rPr lang="uz-Cyrl-UZ" sz="2200" dirty="0" smtClean="0">
                <a:effectLst/>
                <a:latin typeface="Constantia" pitchFamily="18" charset="0"/>
              </a:rPr>
              <a:t>Библиография юнонча biblion-китоб ва графия-ёзаман – маъносини билдириб, матбуот ҳамда ёзув асарлари ҳақида ахборот тайёрлаш ва бериш, уларни маълумот  ижтимоий мақсадларда тарғиб қилиш билан шуғулланадиган илмий ва амалий фаолият соҳаси ҳисобланади. Машҳур рус библиографларидан бири Николай Александрович Рубакин шундай деган: ”Ўзининг ва бошқа бировнинг ўқиши учун китоб танлаш нафақат фан, балки санъат ҳамдир, унинг ривожланишининг чегараси йўқ”. Ҳақиқатдан, XXI асрда китоблар, мақолалар ҳар куни ўнлаб эмас, минглаб  нашрлар чоп этилмоқда. Уларни мавзулар, бўлимлар бўйича тақсимлаш жудаям муҳим ҳисобланади.</a:t>
            </a:r>
            <a:r>
              <a:rPr lang="uz-Cyrl-UZ" sz="1100" dirty="0" smtClean="0">
                <a:latin typeface="Constantia" pitchFamily="18" charset="0"/>
              </a:rPr>
              <a:t> </a:t>
            </a:r>
            <a:r>
              <a:rPr lang="ru-RU" sz="1100" dirty="0" smtClean="0"/>
              <a:t/>
            </a:r>
            <a:br>
              <a:rPr lang="ru-RU" sz="1100" dirty="0" smtClean="0"/>
            </a:br>
            <a:endParaRPr lang="ru-RU" sz="1100" dirty="0">
              <a:effectLst/>
            </a:endParaRPr>
          </a:p>
        </p:txBody>
      </p:sp>
      <p:pic>
        <p:nvPicPr>
          <p:cNvPr id="4" name="Рисунок 3"/>
          <p:cNvPicPr/>
          <p:nvPr/>
        </p:nvPicPr>
        <p:blipFill>
          <a:blip r:embed="rId2"/>
          <a:stretch>
            <a:fillRect/>
          </a:stretch>
        </p:blipFill>
        <p:spPr>
          <a:xfrm>
            <a:off x="2571736" y="4714884"/>
            <a:ext cx="3923434" cy="2000240"/>
          </a:xfrm>
          <a:prstGeom prst="roundRect">
            <a:avLst/>
          </a:prstGeom>
          <a:ln w="28575">
            <a:solidFill>
              <a:schemeClr val="bg2">
                <a:lumMod val="5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642918"/>
            <a:ext cx="7772400" cy="3286148"/>
          </a:xfrm>
        </p:spPr>
        <p:txBody>
          <a:bodyPr>
            <a:noAutofit/>
          </a:bodyPr>
          <a:lstStyle/>
          <a:p>
            <a:pPr algn="just"/>
            <a:r>
              <a:rPr lang="uz-Cyrl-UZ" sz="2000" dirty="0" smtClean="0">
                <a:effectLst/>
                <a:latin typeface="Constantia" pitchFamily="18" charset="0"/>
              </a:rPr>
              <a:t>Библиограф- китобхонларга машҳур инсонлар, долзарб мавзулар, ўлкашунослик мавзуларида ва шунга ўхшаш библиографик рўйхатларни тавсия қилади. Бу рўйхатларда муаллиф исм шарифи, китобнинг номи ва нашрга оид маълумотлар берилади. Шунингдек, керакли нашрларни излашда  каталог ва картотекалар билан ишлашни ўрганиш китобхон учун зарурдир. Бизнинг вазифамиз уларни каталогдан тўғри фойдаланиш қоидалари, карточкалардан маълумот қидириш қоидалари билан таништиришдан иборат.</a:t>
            </a:r>
            <a:endParaRPr lang="ru-RU" sz="2000" dirty="0">
              <a:effectLst/>
              <a:latin typeface="Constantia" pitchFamily="18" charset="0"/>
            </a:endParaRPr>
          </a:p>
        </p:txBody>
      </p:sp>
      <p:pic>
        <p:nvPicPr>
          <p:cNvPr id="4" name="Picture 2" descr="&amp;Kcy;&amp;acy;&amp;rcy;&amp;tcy;&amp;icy;&amp;ncy;&amp;kcy;&amp;icy; &amp;pcy;&amp;ocy; &amp;zcy;&amp;acy;&amp;pcy;&amp;rcy;&amp;ocy;&amp;scy;&amp;ucy; &amp;kcy;&amp;acy;&amp;rcy;&amp;tcy;&amp;ocy;&amp;tcy;&amp;iecy;&amp;k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4143380"/>
            <a:ext cx="3714776" cy="2266644"/>
          </a:xfrm>
          <a:prstGeom prst="roundRect">
            <a:avLst/>
          </a:prstGeom>
          <a:noFill/>
          <a:ln w="3810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User\Рабочий стол\23\23 001.jpg"/>
          <p:cNvPicPr>
            <a:picLocks noChangeAspect="1" noChangeArrowheads="1"/>
          </p:cNvPicPr>
          <p:nvPr/>
        </p:nvPicPr>
        <p:blipFill>
          <a:blip r:embed="rId3" cstate="print"/>
          <a:srcRect/>
          <a:stretch>
            <a:fillRect/>
          </a:stretch>
        </p:blipFill>
        <p:spPr bwMode="auto">
          <a:xfrm>
            <a:off x="5143504" y="4143380"/>
            <a:ext cx="3282153" cy="2185914"/>
          </a:xfrm>
          <a:prstGeom prst="roundRect">
            <a:avLst/>
          </a:prstGeom>
          <a:noFill/>
          <a:ln w="38100">
            <a:solidFill>
              <a:schemeClr val="bg2">
                <a:lumMod val="5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2797172"/>
          </a:xfrm>
        </p:spPr>
        <p:txBody>
          <a:bodyPr>
            <a:noAutofit/>
          </a:bodyPr>
          <a:lstStyle/>
          <a:p>
            <a:pPr algn="just"/>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smtClean="0">
                <a:effectLst/>
                <a:latin typeface="Constantia" pitchFamily="18" charset="0"/>
              </a:rPr>
              <a:t>Бизнинг кутубхонамизда ҳам 3 - та ўқув заллари бўлиб уларнинг биринчиси 1-5 синфлар учун мўлжалланган бўлса, иккинчиси юқори ёшдаги китобхонлар учун ва охирги учинчи зал фаоллар зали бўлиб бу ер катта катта тадбирларни ташкил қилиш учун мўлжалланган ўқув залларидир. Юқорида айтилган 2 та залларда китобхонлар энциклопедиялар, мавзу бўйича луғатлар, справочниклар ва болалар учун мўлжалланган даврий нашрларда чоп этилган мақолалардан фойдаланишлари мумкин. </a:t>
            </a:r>
            <a:endParaRPr lang="ru-RU" sz="2400" dirty="0">
              <a:effectLst/>
              <a:latin typeface="Constantia" pitchFamily="18" charset="0"/>
            </a:endParaRPr>
          </a:p>
        </p:txBody>
      </p:sp>
      <p:pic>
        <p:nvPicPr>
          <p:cNvPr id="2050" name="Picture 2" descr="C:\Documents and Settings\User\Рабочий стол\23\14 cентябрь\14 сентябрь 134.jpg"/>
          <p:cNvPicPr>
            <a:picLocks noChangeAspect="1" noChangeArrowheads="1"/>
          </p:cNvPicPr>
          <p:nvPr/>
        </p:nvPicPr>
        <p:blipFill>
          <a:blip r:embed="rId2" cstate="print"/>
          <a:srcRect/>
          <a:stretch>
            <a:fillRect/>
          </a:stretch>
        </p:blipFill>
        <p:spPr bwMode="auto">
          <a:xfrm>
            <a:off x="428596" y="4509120"/>
            <a:ext cx="3857652" cy="1462984"/>
          </a:xfrm>
          <a:prstGeom prst="roundRect">
            <a:avLst/>
          </a:prstGeom>
          <a:noFill/>
          <a:ln w="38100">
            <a:solidFill>
              <a:schemeClr val="bg2">
                <a:lumMod val="50000"/>
              </a:schemeClr>
            </a:solid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365104"/>
            <a:ext cx="31756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3143271"/>
          </a:xfrm>
        </p:spPr>
        <p:txBody>
          <a:bodyPr>
            <a:noAutofit/>
          </a:bodyPr>
          <a:lstStyle/>
          <a:p>
            <a:pPr algn="just"/>
            <a:r>
              <a:rPr lang="uz-Cyrl-UZ" sz="2000" dirty="0" smtClean="0">
                <a:effectLst/>
                <a:latin typeface="Constantia" pitchFamily="18" charset="0"/>
                <a:cs typeface="Times New Roman" pitchFamily="18" charset="0"/>
              </a:rPr>
              <a:t>	Кутубхонамизга келиб тушадиган газета ва журналлар мақолалари билан ишлаш ҳам библиография хизмати зиммасида. Кутубхонага келган газета ва журналларда чоп этилаётган Ўзбекистон Республикаси қонунлари, қарор ва фармонларини карточкаларга ёзиб, картотекаларга жойлаштирамиз. Ундан ташқари мавзуларга оид (сценарийлар, китобхонлик) карточкаларни ҳам ёзиб, уларни картотекага жойлаштирамиз. Китобхонларга қулайлик бўлиши ва вақтларидан унумли фойдаланишлари учун картотекалардан тўғри фойдаланишни ўргатамиз.   </a:t>
            </a:r>
            <a:endParaRPr lang="ru-RU" sz="2000" dirty="0">
              <a:effectLst/>
              <a:latin typeface="Constantia" pitchFamily="18" charset="0"/>
              <a:cs typeface="Times New Roman" pitchFamily="18" charset="0"/>
            </a:endParaRPr>
          </a:p>
        </p:txBody>
      </p:sp>
      <p:pic>
        <p:nvPicPr>
          <p:cNvPr id="3" name="Picture 2" descr="C:\Users\user\Desktop\Расм 2025\photo_2025-02-11_10-49-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501008"/>
            <a:ext cx="2520280" cy="24023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user\Desktop\Расм 2025\photo_2025-02-11_10-4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517750"/>
            <a:ext cx="4464496" cy="238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z-Cyrl-UZ" sz="2400" dirty="0" smtClean="0">
                <a:solidFill>
                  <a:srgbClr val="FF0000"/>
                </a:solidFill>
                <a:latin typeface="Cambria" pitchFamily="18" charset="0"/>
              </a:rPr>
              <a:t>Газета мақолаларининг библиографик тавсифи</a:t>
            </a:r>
            <a:endParaRPr lang="ru-RU" sz="2400" dirty="0">
              <a:latin typeface="Cambria" pitchFamily="18" charset="0"/>
            </a:endParaRPr>
          </a:p>
        </p:txBody>
      </p:sp>
      <p:sp>
        <p:nvSpPr>
          <p:cNvPr id="4" name="Содержимое 3"/>
          <p:cNvSpPr>
            <a:spLocks noGrp="1"/>
          </p:cNvSpPr>
          <p:nvPr>
            <p:ph idx="1"/>
          </p:nvPr>
        </p:nvSpPr>
        <p:spPr>
          <a:xfrm>
            <a:off x="500034" y="1428736"/>
            <a:ext cx="3114668" cy="1214446"/>
          </a:xfrm>
          <a:prstGeom prst="rightArrow">
            <a:avLst>
              <a:gd name="adj1" fmla="val 50000"/>
              <a:gd name="adj2" fmla="val 5030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defRPr/>
            </a:pPr>
            <a:r>
              <a:rPr lang="ru-RU" sz="1400" b="1" dirty="0" err="1" smtClean="0">
                <a:solidFill>
                  <a:schemeClr val="tx1"/>
                </a:solidFill>
              </a:rPr>
              <a:t>Тўртта</a:t>
            </a:r>
            <a:r>
              <a:rPr lang="ru-RU" sz="1400" b="1" dirty="0" smtClean="0">
                <a:solidFill>
                  <a:schemeClr val="tx1"/>
                </a:solidFill>
              </a:rPr>
              <a:t> </a:t>
            </a:r>
            <a:r>
              <a:rPr lang="ru-RU" sz="1400" b="1" dirty="0" err="1" smtClean="0">
                <a:solidFill>
                  <a:schemeClr val="tx1"/>
                </a:solidFill>
              </a:rPr>
              <a:t>ва</a:t>
            </a:r>
            <a:r>
              <a:rPr lang="ru-RU" sz="1400" b="1" dirty="0" smtClean="0">
                <a:solidFill>
                  <a:schemeClr val="tx1"/>
                </a:solidFill>
              </a:rPr>
              <a:t> </a:t>
            </a:r>
            <a:r>
              <a:rPr lang="ru-RU" sz="1400" b="1" dirty="0" err="1" smtClean="0">
                <a:solidFill>
                  <a:schemeClr val="tx1"/>
                </a:solidFill>
              </a:rPr>
              <a:t>ундан</a:t>
            </a:r>
            <a:r>
              <a:rPr lang="ru-RU" sz="1400" b="1" dirty="0" smtClean="0">
                <a:solidFill>
                  <a:schemeClr val="tx1"/>
                </a:solidFill>
              </a:rPr>
              <a:t> </a:t>
            </a:r>
            <a:r>
              <a:rPr lang="ru-RU" sz="1400" b="1" dirty="0" err="1" smtClean="0">
                <a:solidFill>
                  <a:schemeClr val="tx1"/>
                </a:solidFill>
              </a:rPr>
              <a:t>ортиқ муаллифи</a:t>
            </a:r>
            <a:r>
              <a:rPr lang="ru-RU" sz="1400" b="1" dirty="0" smtClean="0">
                <a:solidFill>
                  <a:schemeClr val="tx1"/>
                </a:solidFill>
              </a:rPr>
              <a:t> </a:t>
            </a:r>
            <a:r>
              <a:rPr lang="ru-RU" sz="1400" b="1" dirty="0" err="1" smtClean="0">
                <a:solidFill>
                  <a:schemeClr val="tx1"/>
                </a:solidFill>
              </a:rPr>
              <a:t>кўрсатилган</a:t>
            </a:r>
            <a:r>
              <a:rPr lang="ru-RU" sz="1400" b="1" dirty="0" smtClean="0">
                <a:solidFill>
                  <a:schemeClr val="tx1"/>
                </a:solidFill>
              </a:rPr>
              <a:t> </a:t>
            </a:r>
            <a:r>
              <a:rPr lang="ru-RU" sz="1400" b="1" dirty="0" err="1" smtClean="0">
                <a:solidFill>
                  <a:schemeClr val="tx1"/>
                </a:solidFill>
              </a:rPr>
              <a:t>мақола</a:t>
            </a:r>
            <a:endParaRPr lang="en-US" sz="1400" b="1" dirty="0">
              <a:solidFill>
                <a:schemeClr val="tx1"/>
              </a:solidFill>
            </a:endParaRPr>
          </a:p>
        </p:txBody>
      </p:sp>
      <p:sp>
        <p:nvSpPr>
          <p:cNvPr id="5" name="Объект 2"/>
          <p:cNvSpPr txBox="1">
            <a:spLocks/>
          </p:cNvSpPr>
          <p:nvPr/>
        </p:nvSpPr>
        <p:spPr>
          <a:xfrm>
            <a:off x="3714744" y="1412777"/>
            <a:ext cx="4963180" cy="1158968"/>
          </a:xfrm>
          <a:prstGeom prst="rect">
            <a:avLst/>
          </a:prstGeom>
          <a:solidFill>
            <a:schemeClr val="bg1"/>
          </a:solidFill>
          <a:ln w="19050">
            <a:solidFill>
              <a:schemeClr val="tx1"/>
            </a:solidFill>
            <a:miter lim="800000"/>
            <a:headEnd/>
            <a:tailEnd/>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z-Cyrl-UZ" sz="1800" b="1" dirty="0" smtClean="0"/>
              <a:t>    </a:t>
            </a:r>
          </a:p>
          <a:p>
            <a:pPr marL="0" indent="0" algn="just">
              <a:buNone/>
            </a:pPr>
            <a:r>
              <a:rPr lang="uz-Cyrl-UZ" sz="2100" b="1" dirty="0" smtClean="0">
                <a:latin typeface="Times New Roman" pitchFamily="18" charset="0"/>
                <a:cs typeface="Times New Roman" pitchFamily="18" charset="0"/>
              </a:rPr>
              <a:t>      </a:t>
            </a:r>
            <a:r>
              <a:rPr lang="uz-Cyrl-UZ" sz="2100" b="1" dirty="0">
                <a:latin typeface="Times New Roman" pitchFamily="18" charset="0"/>
                <a:cs typeface="Times New Roman" pitchFamily="18" charset="0"/>
              </a:rPr>
              <a:t>Бадиий сўз санъаткори</a:t>
            </a:r>
            <a:r>
              <a:rPr lang="uz-Cyrl-UZ" sz="2100" dirty="0">
                <a:latin typeface="Times New Roman" pitchFamily="18" charset="0"/>
                <a:cs typeface="Times New Roman" pitchFamily="18" charset="0"/>
              </a:rPr>
              <a:t> : </a:t>
            </a:r>
            <a:r>
              <a:rPr lang="uz-Cyrl-UZ" sz="2100" dirty="0" smtClean="0">
                <a:latin typeface="Times New Roman" pitchFamily="18" charset="0"/>
                <a:cs typeface="Times New Roman" pitchFamily="18" charset="0"/>
              </a:rPr>
              <a:t>[устоз </a:t>
            </a:r>
            <a:r>
              <a:rPr lang="uz-Cyrl-UZ" sz="2100" dirty="0">
                <a:latin typeface="Times New Roman" pitchFamily="18" charset="0"/>
                <a:cs typeface="Times New Roman" pitchFamily="18" charset="0"/>
              </a:rPr>
              <a:t>адиб Ғафур Ғулом ҳақида] / </a:t>
            </a:r>
            <a:r>
              <a:rPr lang="uz-Cyrl-UZ" sz="2100" dirty="0">
                <a:solidFill>
                  <a:srgbClr val="FF0000"/>
                </a:solidFill>
                <a:latin typeface="Times New Roman" pitchFamily="18" charset="0"/>
                <a:cs typeface="Times New Roman" pitchFamily="18" charset="0"/>
              </a:rPr>
              <a:t>З. Ҳамидов [ва бошқ.]</a:t>
            </a:r>
            <a:r>
              <a:rPr lang="uz-Cyrl-UZ" sz="2100" dirty="0">
                <a:latin typeface="Times New Roman" pitchFamily="18" charset="0"/>
                <a:cs typeface="Times New Roman" pitchFamily="18" charset="0"/>
              </a:rPr>
              <a:t> // O'zbekiston adabiyoti va san'ati. – 2013. – 10 май. </a:t>
            </a:r>
            <a:endParaRPr lang="ru-RU" sz="2100" dirty="0">
              <a:latin typeface="Times New Roman" pitchFamily="18" charset="0"/>
              <a:cs typeface="Times New Roman" pitchFamily="18" charset="0"/>
            </a:endParaRPr>
          </a:p>
        </p:txBody>
      </p:sp>
      <p:sp>
        <p:nvSpPr>
          <p:cNvPr id="6" name="Заголовок 1"/>
          <p:cNvSpPr txBox="1">
            <a:spLocks/>
          </p:cNvSpPr>
          <p:nvPr/>
        </p:nvSpPr>
        <p:spPr>
          <a:xfrm>
            <a:off x="571472" y="3071810"/>
            <a:ext cx="8159113" cy="792088"/>
          </a:xfrm>
          <a:prstGeom prst="rect">
            <a:avLst/>
          </a:prstGeom>
          <a:solidFill>
            <a:schemeClr val="bg2">
              <a:lumMod val="9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t/>
            </a:r>
            <a:br>
              <a:rPr lang="uz-Cyrl-UZ" sz="2800" b="1" dirty="0" smtClean="0"/>
            </a:br>
            <a:r>
              <a:rPr lang="uz-Cyrl-UZ" sz="2800" b="1" dirty="0" smtClean="0">
                <a:solidFill>
                  <a:srgbClr val="FF0000"/>
                </a:solidFill>
                <a:latin typeface="Cambria" pitchFamily="18" charset="0"/>
              </a:rPr>
              <a:t>Тўплам учун библиографик тавсифи</a:t>
            </a:r>
            <a:r>
              <a:rPr lang="ru-RU" sz="2800" dirty="0" smtClean="0">
                <a:solidFill>
                  <a:srgbClr val="FF0000"/>
                </a:solidFill>
              </a:rPr>
              <a:t/>
            </a:r>
            <a:br>
              <a:rPr lang="ru-RU" sz="2800" dirty="0" smtClean="0">
                <a:solidFill>
                  <a:srgbClr val="FF0000"/>
                </a:solidFill>
              </a:rPr>
            </a:br>
            <a:endParaRPr lang="ru-RU" sz="2800" dirty="0">
              <a:solidFill>
                <a:srgbClr val="FF0000"/>
              </a:solidFill>
            </a:endParaRPr>
          </a:p>
        </p:txBody>
      </p:sp>
      <p:sp>
        <p:nvSpPr>
          <p:cNvPr id="7" name="Объект 2"/>
          <p:cNvSpPr txBox="1">
            <a:spLocks/>
          </p:cNvSpPr>
          <p:nvPr/>
        </p:nvSpPr>
        <p:spPr>
          <a:xfrm>
            <a:off x="1475656" y="4509120"/>
            <a:ext cx="5482952" cy="1656184"/>
          </a:xfrm>
          <a:prstGeom prst="rect">
            <a:avLst/>
          </a:prstGeom>
          <a:solidFill>
            <a:schemeClr val="bg1"/>
          </a:solidFill>
          <a:ln w="19050">
            <a:solidFill>
              <a:schemeClr val="tx1"/>
            </a:solidFill>
            <a:miter lim="800000"/>
            <a:headEnd/>
            <a:tailEnd/>
          </a:ln>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uz-Cyrl-UZ" sz="1800" b="1" dirty="0" smtClean="0"/>
          </a:p>
          <a:p>
            <a:pPr marL="0" indent="0" algn="just">
              <a:buNone/>
            </a:pPr>
            <a:r>
              <a:rPr lang="uz-Cyrl-UZ" sz="3000" b="1" dirty="0" smtClean="0">
                <a:latin typeface="Times New Roman" pitchFamily="18" charset="0"/>
                <a:cs typeface="Times New Roman" pitchFamily="18" charset="0"/>
              </a:rPr>
              <a:t>       </a:t>
            </a:r>
            <a:r>
              <a:rPr lang="uz-Cyrl-UZ" sz="3500" b="1" dirty="0" smtClean="0">
                <a:latin typeface="Times New Roman" pitchFamily="18" charset="0"/>
                <a:cs typeface="Times New Roman" pitchFamily="18" charset="0"/>
              </a:rPr>
              <a:t>Сулаймонова </a:t>
            </a:r>
            <a:r>
              <a:rPr lang="uz-Cyrl-UZ" sz="3500" b="1" dirty="0">
                <a:latin typeface="Times New Roman" pitchFamily="18" charset="0"/>
                <a:cs typeface="Times New Roman" pitchFamily="18" charset="0"/>
              </a:rPr>
              <a:t>Хадича</a:t>
            </a:r>
            <a:r>
              <a:rPr lang="uz-Cyrl-UZ" sz="3500" dirty="0">
                <a:latin typeface="Times New Roman" pitchFamily="18" charset="0"/>
                <a:cs typeface="Times New Roman" pitchFamily="18" charset="0"/>
              </a:rPr>
              <a:t> </a:t>
            </a:r>
            <a:r>
              <a:rPr lang="uz-Cyrl-UZ" sz="3500" dirty="0" smtClean="0">
                <a:latin typeface="Times New Roman" pitchFamily="18" charset="0"/>
                <a:cs typeface="Times New Roman" pitchFamily="18" charset="0"/>
              </a:rPr>
              <a:t>// </a:t>
            </a:r>
            <a:r>
              <a:rPr lang="uz-Cyrl-UZ" sz="3500" dirty="0">
                <a:latin typeface="Times New Roman" pitchFamily="18" charset="0"/>
                <a:cs typeface="Times New Roman" pitchFamily="18" charset="0"/>
              </a:rPr>
              <a:t>Ўзбекистон миллий энциклопедияси. 8-жилд. Солнома-Тўйтепа / </a:t>
            </a:r>
            <a:r>
              <a:rPr lang="uz-Cyrl-UZ" sz="3500" dirty="0" smtClean="0">
                <a:latin typeface="Times New Roman" pitchFamily="18" charset="0"/>
                <a:cs typeface="Times New Roman" pitchFamily="18" charset="0"/>
              </a:rPr>
              <a:t>таҳр. </a:t>
            </a:r>
            <a:r>
              <a:rPr lang="uz-Cyrl-UZ" sz="3500" dirty="0">
                <a:latin typeface="Times New Roman" pitchFamily="18" charset="0"/>
                <a:cs typeface="Times New Roman" pitchFamily="18" charset="0"/>
              </a:rPr>
              <a:t>ҳайъати: А. Азизхўжаев, М. Аминов, Т. Даминов [ </a:t>
            </a:r>
            <a:r>
              <a:rPr lang="uz-Cyrl-UZ" sz="3500" dirty="0" smtClean="0">
                <a:latin typeface="Times New Roman" pitchFamily="18" charset="0"/>
                <a:cs typeface="Times New Roman" pitchFamily="18" charset="0"/>
              </a:rPr>
              <a:t>ва бошқ.] </a:t>
            </a:r>
            <a:r>
              <a:rPr lang="ru-RU" sz="3500" dirty="0">
                <a:latin typeface="Times New Roman" pitchFamily="18" charset="0"/>
                <a:cs typeface="Times New Roman" pitchFamily="18" charset="0"/>
                <a:sym typeface="Symbol"/>
              </a:rPr>
              <a:t></a:t>
            </a:r>
            <a:r>
              <a:rPr lang="ru-RU" sz="3500" dirty="0">
                <a:latin typeface="Times New Roman" pitchFamily="18" charset="0"/>
                <a:cs typeface="Times New Roman" pitchFamily="18" charset="0"/>
              </a:rPr>
              <a:t> </a:t>
            </a:r>
            <a:r>
              <a:rPr lang="uz-Cyrl-UZ" sz="3500" dirty="0">
                <a:latin typeface="Times New Roman" pitchFamily="18" charset="0"/>
                <a:cs typeface="Times New Roman" pitchFamily="18" charset="0"/>
              </a:rPr>
              <a:t>Тошкент : “Ўзбекистон миллий энциклопедияси” Давлат илмий нашриёти, 2004. </a:t>
            </a:r>
            <a:r>
              <a:rPr lang="ru-RU" sz="3500" dirty="0">
                <a:latin typeface="Times New Roman" pitchFamily="18" charset="0"/>
                <a:cs typeface="Times New Roman" pitchFamily="18" charset="0"/>
                <a:sym typeface="Symbol"/>
              </a:rPr>
              <a:t></a:t>
            </a:r>
            <a:r>
              <a:rPr lang="uz-Cyrl-UZ" sz="3500" dirty="0">
                <a:latin typeface="Times New Roman" pitchFamily="18" charset="0"/>
                <a:cs typeface="Times New Roman" pitchFamily="18" charset="0"/>
              </a:rPr>
              <a:t> Б. 632.</a:t>
            </a:r>
            <a:endParaRPr lang="ru-RU" sz="35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prstGeom prst="rect">
            <a:avLst/>
          </a:prstGeom>
          <a:solidFill>
            <a:schemeClr val="bg2">
              <a:lumMod val="9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t/>
            </a:r>
            <a:br>
              <a:rPr lang="uz-Cyrl-UZ" sz="2800" b="1" dirty="0" smtClean="0"/>
            </a:br>
            <a:r>
              <a:rPr lang="uz-Cyrl-UZ" sz="2800" b="1" dirty="0" smtClean="0">
                <a:solidFill>
                  <a:srgbClr val="FF0000"/>
                </a:solidFill>
                <a:latin typeface="Cambria" pitchFamily="18" charset="0"/>
              </a:rPr>
              <a:t>Фармон, Қарор, Қонун тавсифи</a:t>
            </a:r>
            <a:r>
              <a:rPr lang="ru-RU" sz="2800" dirty="0" smtClean="0">
                <a:solidFill>
                  <a:srgbClr val="FF0000"/>
                </a:solidFill>
                <a:latin typeface="Cambria" pitchFamily="18" charset="0"/>
              </a:rPr>
              <a:t/>
            </a:r>
            <a:br>
              <a:rPr lang="ru-RU" sz="2800" dirty="0" smtClean="0">
                <a:solidFill>
                  <a:srgbClr val="FF0000"/>
                </a:solidFill>
                <a:latin typeface="Cambria" pitchFamily="18" charset="0"/>
              </a:rPr>
            </a:br>
            <a:endParaRPr lang="ru-RU" sz="2800" dirty="0">
              <a:solidFill>
                <a:srgbClr val="FF0000"/>
              </a:solidFill>
              <a:latin typeface="Cambria" pitchFamily="18" charset="0"/>
            </a:endParaRPr>
          </a:p>
        </p:txBody>
      </p:sp>
      <p:sp>
        <p:nvSpPr>
          <p:cNvPr id="5" name="Содержимое 4"/>
          <p:cNvSpPr>
            <a:spLocks noGrp="1"/>
          </p:cNvSpPr>
          <p:nvPr>
            <p:ph idx="1"/>
          </p:nvPr>
        </p:nvSpPr>
        <p:spPr>
          <a:xfrm>
            <a:off x="457200" y="1481329"/>
            <a:ext cx="1900222" cy="947540"/>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defRPr/>
            </a:pPr>
            <a:r>
              <a:rPr lang="uz-Cyrl-UZ" sz="1400" b="1" dirty="0" smtClean="0">
                <a:solidFill>
                  <a:schemeClr val="tx1"/>
                </a:solidFill>
              </a:rPr>
              <a:t>ФАРМОН</a:t>
            </a:r>
            <a:endParaRPr lang="en-US" sz="1400" b="1" dirty="0">
              <a:solidFill>
                <a:schemeClr val="tx1"/>
              </a:solidFill>
            </a:endParaRPr>
          </a:p>
        </p:txBody>
      </p:sp>
      <p:sp>
        <p:nvSpPr>
          <p:cNvPr id="6" name="Стрелка вправо 5"/>
          <p:cNvSpPr/>
          <p:nvPr/>
        </p:nvSpPr>
        <p:spPr>
          <a:xfrm>
            <a:off x="428597" y="3000372"/>
            <a:ext cx="2000264" cy="928694"/>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z-Cyrl-UZ" sz="1400" b="1" dirty="0" smtClean="0">
                <a:solidFill>
                  <a:schemeClr val="tx1"/>
                </a:solidFill>
              </a:rPr>
              <a:t>    ҚАРОР</a:t>
            </a:r>
            <a:endParaRPr lang="en-US" sz="1400" b="1" dirty="0">
              <a:solidFill>
                <a:schemeClr val="tx1"/>
              </a:solidFill>
            </a:endParaRPr>
          </a:p>
        </p:txBody>
      </p:sp>
      <p:sp>
        <p:nvSpPr>
          <p:cNvPr id="7" name="Стрелка вправо 6"/>
          <p:cNvSpPr/>
          <p:nvPr/>
        </p:nvSpPr>
        <p:spPr>
          <a:xfrm>
            <a:off x="500035" y="4929198"/>
            <a:ext cx="1928826" cy="85725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z-Cyrl-UZ" sz="1400" b="1" dirty="0" smtClean="0">
                <a:solidFill>
                  <a:schemeClr val="tx1"/>
                </a:solidFill>
              </a:rPr>
              <a:t>    ҚОНУН</a:t>
            </a:r>
            <a:endParaRPr lang="en-US" sz="1400" b="1" dirty="0">
              <a:solidFill>
                <a:schemeClr val="tx1"/>
              </a:solidFill>
            </a:endParaRPr>
          </a:p>
        </p:txBody>
      </p:sp>
      <p:sp>
        <p:nvSpPr>
          <p:cNvPr id="8" name="Объект 2"/>
          <p:cNvSpPr txBox="1">
            <a:spLocks/>
          </p:cNvSpPr>
          <p:nvPr/>
        </p:nvSpPr>
        <p:spPr>
          <a:xfrm>
            <a:off x="3194972" y="1412776"/>
            <a:ext cx="5482952" cy="1301843"/>
          </a:xfrm>
          <a:prstGeom prst="rect">
            <a:avLst/>
          </a:prstGeom>
          <a:solidFill>
            <a:schemeClr val="bg1"/>
          </a:solidFill>
          <a:ln w="19050">
            <a:solidFill>
              <a:schemeClr val="tx1"/>
            </a:solidFill>
            <a:miter lim="800000"/>
            <a:headEnd/>
            <a:tailEnd/>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z-Cyrl-UZ" sz="1800" b="1" dirty="0" smtClean="0"/>
              <a:t>    </a:t>
            </a:r>
          </a:p>
          <a:p>
            <a:pPr marL="0" indent="0" algn="just">
              <a:buNone/>
            </a:pPr>
            <a:r>
              <a:rPr lang="uz-Cyrl-UZ" sz="2400" b="1" dirty="0" smtClean="0">
                <a:solidFill>
                  <a:srgbClr val="002060"/>
                </a:solidFill>
              </a:rPr>
              <a:t>     </a:t>
            </a:r>
            <a:r>
              <a:rPr lang="uz-Cyrl-UZ" sz="2700" b="1" dirty="0" smtClean="0">
                <a:solidFill>
                  <a:srgbClr val="002060"/>
                </a:solidFill>
                <a:latin typeface="Times New Roman" pitchFamily="18" charset="0"/>
                <a:cs typeface="Times New Roman" pitchFamily="18" charset="0"/>
              </a:rPr>
              <a:t>Иш </a:t>
            </a:r>
            <a:r>
              <a:rPr lang="uz-Cyrl-UZ" sz="2700" b="1" dirty="0">
                <a:solidFill>
                  <a:srgbClr val="002060"/>
                </a:solidFill>
                <a:latin typeface="Times New Roman" pitchFamily="18" charset="0"/>
                <a:cs typeface="Times New Roman" pitchFamily="18" charset="0"/>
              </a:rPr>
              <a:t>ҳақи, пенсиялар, стипендиялар ва ижтимоий нафақалар миқдорини ошириш тўғрисида </a:t>
            </a:r>
            <a:r>
              <a:rPr lang="uz-Cyrl-UZ" sz="2700" dirty="0">
                <a:latin typeface="Times New Roman" pitchFamily="18" charset="0"/>
                <a:cs typeface="Times New Roman" pitchFamily="18" charset="0"/>
              </a:rPr>
              <a:t>: Ўзбекистон Республикаси Президентининг 2012 йил 9 </a:t>
            </a:r>
            <a:r>
              <a:rPr lang="uz-Cyrl-UZ" sz="2700" dirty="0" smtClean="0">
                <a:latin typeface="Times New Roman" pitchFamily="18" charset="0"/>
                <a:cs typeface="Times New Roman" pitchFamily="18" charset="0"/>
              </a:rPr>
              <a:t>ноябрь Фармони </a:t>
            </a:r>
            <a:r>
              <a:rPr lang="uz-Cyrl-UZ" sz="2700" dirty="0">
                <a:latin typeface="Times New Roman" pitchFamily="18" charset="0"/>
                <a:cs typeface="Times New Roman" pitchFamily="18" charset="0"/>
              </a:rPr>
              <a:t>// Халқ сўзи. – 2012. – 10 нояб.</a:t>
            </a:r>
            <a:endParaRPr lang="ru-RU" sz="2700" dirty="0">
              <a:latin typeface="Times New Roman" pitchFamily="18" charset="0"/>
              <a:cs typeface="Times New Roman" pitchFamily="18" charset="0"/>
            </a:endParaRPr>
          </a:p>
        </p:txBody>
      </p:sp>
      <p:sp>
        <p:nvSpPr>
          <p:cNvPr id="9" name="Объект 2"/>
          <p:cNvSpPr txBox="1">
            <a:spLocks/>
          </p:cNvSpPr>
          <p:nvPr/>
        </p:nvSpPr>
        <p:spPr>
          <a:xfrm>
            <a:off x="3221603" y="2857496"/>
            <a:ext cx="5482952" cy="1500197"/>
          </a:xfrm>
          <a:prstGeom prst="rect">
            <a:avLst/>
          </a:prstGeom>
          <a:solidFill>
            <a:schemeClr val="bg1"/>
          </a:solidFill>
          <a:ln w="19050">
            <a:solidFill>
              <a:schemeClr val="tx1"/>
            </a:solidFill>
            <a:miter lim="800000"/>
            <a:headEnd/>
            <a:tailEnd/>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z-Cyrl-UZ" sz="1800" b="1" dirty="0" smtClean="0"/>
              <a:t>    </a:t>
            </a:r>
          </a:p>
          <a:p>
            <a:pPr marL="0" indent="0" algn="just">
              <a:buNone/>
            </a:pPr>
            <a:r>
              <a:rPr lang="uz-Cyrl-UZ" sz="2400" b="1" dirty="0" smtClean="0"/>
              <a:t>     </a:t>
            </a:r>
            <a:r>
              <a:rPr lang="uz-Cyrl-UZ" sz="2100" b="1" dirty="0">
                <a:solidFill>
                  <a:srgbClr val="002060"/>
                </a:solidFill>
                <a:latin typeface="Times New Roman" pitchFamily="18" charset="0"/>
                <a:cs typeface="Times New Roman" pitchFamily="18" charset="0"/>
              </a:rPr>
              <a:t>2014 йилги Наврўз умумхалқ байрамига тайёргарлик кўриш ва уни ўтказиш тўғрисида</a:t>
            </a:r>
            <a:r>
              <a:rPr lang="uz-Cyrl-UZ" sz="2100" b="1" dirty="0">
                <a:latin typeface="Times New Roman" pitchFamily="18" charset="0"/>
                <a:cs typeface="Times New Roman" pitchFamily="18" charset="0"/>
              </a:rPr>
              <a:t> </a:t>
            </a:r>
            <a:r>
              <a:rPr lang="uz-Cyrl-UZ" sz="2100" dirty="0">
                <a:latin typeface="Times New Roman" pitchFamily="18" charset="0"/>
                <a:cs typeface="Times New Roman" pitchFamily="18" charset="0"/>
              </a:rPr>
              <a:t>: Ўзбекистон </a:t>
            </a:r>
            <a:r>
              <a:rPr lang="uz-Cyrl-UZ" sz="2100" dirty="0" smtClean="0">
                <a:latin typeface="Times New Roman" pitchFamily="18" charset="0"/>
                <a:cs typeface="Times New Roman" pitchFamily="18" charset="0"/>
              </a:rPr>
              <a:t>Респ</a:t>
            </a:r>
            <a:r>
              <a:rPr lang="ru-RU" sz="2100" dirty="0" err="1" smtClean="0">
                <a:latin typeface="Times New Roman" pitchFamily="18" charset="0"/>
                <a:cs typeface="Times New Roman" pitchFamily="18" charset="0"/>
              </a:rPr>
              <a:t>убликасининг</a:t>
            </a:r>
            <a:r>
              <a:rPr lang="uz-Cyrl-UZ" sz="2100" dirty="0" smtClean="0">
                <a:latin typeface="Times New Roman" pitchFamily="18" charset="0"/>
                <a:cs typeface="Times New Roman" pitchFamily="18" charset="0"/>
              </a:rPr>
              <a:t> </a:t>
            </a:r>
            <a:r>
              <a:rPr lang="uz-Cyrl-UZ" sz="2100" dirty="0">
                <a:latin typeface="Times New Roman" pitchFamily="18" charset="0"/>
                <a:cs typeface="Times New Roman" pitchFamily="18" charset="0"/>
              </a:rPr>
              <a:t>Президентининг 2014 </a:t>
            </a:r>
            <a:r>
              <a:rPr lang="uz-Cyrl-UZ" sz="2100" dirty="0" smtClean="0">
                <a:latin typeface="Times New Roman" pitchFamily="18" charset="0"/>
                <a:cs typeface="Times New Roman" pitchFamily="18" charset="0"/>
              </a:rPr>
              <a:t>йил 24 февраль </a:t>
            </a:r>
            <a:r>
              <a:rPr lang="uz-Cyrl-UZ" sz="2100" dirty="0">
                <a:latin typeface="Times New Roman" pitchFamily="18" charset="0"/>
                <a:cs typeface="Times New Roman" pitchFamily="18" charset="0"/>
              </a:rPr>
              <a:t>Қарори // Халқ сўзи. – 2011. – 25 янв.</a:t>
            </a:r>
            <a:endParaRPr lang="ru-RU" sz="2100" dirty="0">
              <a:latin typeface="Times New Roman" pitchFamily="18" charset="0"/>
              <a:cs typeface="Times New Roman" pitchFamily="18" charset="0"/>
            </a:endParaRPr>
          </a:p>
          <a:p>
            <a:pPr marL="0" indent="0" algn="just">
              <a:buNone/>
            </a:pPr>
            <a:endParaRPr lang="ru-RU" sz="2400" dirty="0"/>
          </a:p>
        </p:txBody>
      </p:sp>
      <p:sp>
        <p:nvSpPr>
          <p:cNvPr id="10" name="Объект 2"/>
          <p:cNvSpPr txBox="1">
            <a:spLocks/>
          </p:cNvSpPr>
          <p:nvPr/>
        </p:nvSpPr>
        <p:spPr>
          <a:xfrm>
            <a:off x="3194972" y="4714885"/>
            <a:ext cx="5482952" cy="1428759"/>
          </a:xfrm>
          <a:prstGeom prst="rect">
            <a:avLst/>
          </a:prstGeom>
          <a:solidFill>
            <a:schemeClr val="bg1"/>
          </a:solidFill>
          <a:ln w="19050">
            <a:solidFill>
              <a:schemeClr val="tx1"/>
            </a:solidFill>
            <a:miter lim="800000"/>
            <a:headEnd/>
            <a:tailEnd/>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z-Cyrl-UZ" sz="1800" b="1" dirty="0" smtClean="0"/>
              <a:t>    </a:t>
            </a:r>
            <a:endParaRPr lang="uz-Cyrl-UZ" sz="2700" b="1" dirty="0" smtClean="0">
              <a:latin typeface="Times New Roman" pitchFamily="18" charset="0"/>
              <a:cs typeface="Times New Roman" pitchFamily="18" charset="0"/>
            </a:endParaRPr>
          </a:p>
          <a:p>
            <a:pPr marL="0" indent="0" algn="just">
              <a:buNone/>
            </a:pPr>
            <a:r>
              <a:rPr lang="uz-Cyrl-UZ" sz="2700" b="1" dirty="0" smtClean="0">
                <a:latin typeface="Times New Roman" pitchFamily="18" charset="0"/>
                <a:cs typeface="Times New Roman" pitchFamily="18" charset="0"/>
              </a:rPr>
              <a:t>     </a:t>
            </a:r>
            <a:r>
              <a:rPr lang="uz-Cyrl-UZ" sz="2700" b="1" dirty="0">
                <a:solidFill>
                  <a:srgbClr val="002060"/>
                </a:solidFill>
                <a:latin typeface="Times New Roman" pitchFamily="18" charset="0"/>
                <a:cs typeface="Times New Roman" pitchFamily="18" charset="0"/>
              </a:rPr>
              <a:t>Ўзбекистон Республикасининг айрим қонун ҳужжатларига ўзгартириш ва қўшимчалар киритиш тўғрисида</a:t>
            </a:r>
            <a:r>
              <a:rPr lang="uz-Cyrl-UZ" sz="2700" dirty="0">
                <a:latin typeface="Times New Roman" pitchFamily="18" charset="0"/>
                <a:cs typeface="Times New Roman" pitchFamily="18" charset="0"/>
              </a:rPr>
              <a:t> : Ўзбекистон </a:t>
            </a:r>
            <a:r>
              <a:rPr lang="uz-Cyrl-UZ" sz="2700" dirty="0" smtClean="0">
                <a:latin typeface="Times New Roman" pitchFamily="18" charset="0"/>
                <a:cs typeface="Times New Roman" pitchFamily="18" charset="0"/>
              </a:rPr>
              <a:t>Республикасининг </a:t>
            </a:r>
            <a:r>
              <a:rPr lang="uz-Cyrl-UZ" sz="2700" dirty="0">
                <a:latin typeface="Times New Roman" pitchFamily="18" charset="0"/>
                <a:cs typeface="Times New Roman" pitchFamily="18" charset="0"/>
              </a:rPr>
              <a:t>2012 йил 29 </a:t>
            </a:r>
            <a:r>
              <a:rPr lang="uz-Cyrl-UZ" sz="2700" dirty="0" smtClean="0">
                <a:latin typeface="Times New Roman" pitchFamily="18" charset="0"/>
                <a:cs typeface="Times New Roman" pitchFamily="18" charset="0"/>
              </a:rPr>
              <a:t>декабрь </a:t>
            </a:r>
            <a:r>
              <a:rPr lang="uz-Cyrl-UZ" sz="2700" dirty="0">
                <a:latin typeface="Times New Roman" pitchFamily="18" charset="0"/>
                <a:cs typeface="Times New Roman" pitchFamily="18" charset="0"/>
              </a:rPr>
              <a:t>ЎРҚ–345</a:t>
            </a:r>
            <a:r>
              <a:rPr lang="uz-Cyrl-UZ" sz="2700" b="1" dirty="0">
                <a:latin typeface="Times New Roman" pitchFamily="18" charset="0"/>
                <a:cs typeface="Times New Roman" pitchFamily="18" charset="0"/>
              </a:rPr>
              <a:t> </a:t>
            </a:r>
            <a:r>
              <a:rPr lang="uz-Cyrl-UZ" sz="2700" dirty="0">
                <a:latin typeface="Times New Roman" pitchFamily="18" charset="0"/>
                <a:cs typeface="Times New Roman" pitchFamily="18" charset="0"/>
              </a:rPr>
              <a:t>сонли</a:t>
            </a:r>
            <a:r>
              <a:rPr lang="uz-Cyrl-UZ" sz="2700" b="1" dirty="0">
                <a:latin typeface="Times New Roman" pitchFamily="18" charset="0"/>
                <a:cs typeface="Times New Roman" pitchFamily="18" charset="0"/>
              </a:rPr>
              <a:t> </a:t>
            </a:r>
            <a:r>
              <a:rPr lang="uz-Cyrl-UZ" sz="2700" dirty="0">
                <a:latin typeface="Times New Roman" pitchFamily="18" charset="0"/>
                <a:cs typeface="Times New Roman" pitchFamily="18" charset="0"/>
              </a:rPr>
              <a:t>Қонуни // Халқ сўзи. – 2013. – 4 янв.  </a:t>
            </a:r>
          </a:p>
          <a:p>
            <a:pPr marL="0" indent="0" algn="just">
              <a:buNone/>
            </a:pP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barn(inVertical)">
                                      <p:cBhvr>
                                        <p:cTn id="22" dur="500"/>
                                        <p:tgtEl>
                                          <p:spTgt spid="8">
                                            <p:bg/>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bg/>
                                          </p:spTgt>
                                        </p:tgtEl>
                                        <p:attrNameLst>
                                          <p:attrName>style.visibility</p:attrName>
                                        </p:attrNameLst>
                                      </p:cBhvr>
                                      <p:to>
                                        <p:strVal val="visible"/>
                                      </p:to>
                                    </p:set>
                                    <p:animEffect transition="in" filter="barn(inVertical)">
                                      <p:cBhvr>
                                        <p:cTn id="33" dur="500"/>
                                        <p:tgtEl>
                                          <p:spTgt spid="9">
                                            <p:bg/>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barn(inVertical)">
                                      <p:cBhvr>
                                        <p:cTn id="36" dur="500"/>
                                        <p:tgtEl>
                                          <p:spTgt spid="9">
                                            <p:txEl>
                                              <p:pRg st="0" end="0"/>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barn(inVertical)">
                                      <p:cBhvr>
                                        <p:cTn id="39" dur="5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bg/>
                                          </p:spTgt>
                                        </p:tgtEl>
                                        <p:attrNameLst>
                                          <p:attrName>style.visibility</p:attrName>
                                        </p:attrNameLst>
                                      </p:cBhvr>
                                      <p:to>
                                        <p:strVal val="visible"/>
                                      </p:to>
                                    </p:set>
                                    <p:animEffect transition="in" filter="barn(inVertical)">
                                      <p:cBhvr>
                                        <p:cTn id="44" dur="500"/>
                                        <p:tgtEl>
                                          <p:spTgt spid="10">
                                            <p:bg/>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barn(inVertical)">
                                      <p:cBhvr>
                                        <p:cTn id="47" dur="500"/>
                                        <p:tgtEl>
                                          <p:spTgt spid="10">
                                            <p:txEl>
                                              <p:pRg st="0" end="0"/>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barn(inVertical)">
                                      <p:cBhvr>
                                        <p:cTn id="5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build="p" animBg="1"/>
      <p:bldP spid="9" grpId="0" build="p" animBg="1"/>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0"/>
            <a:ext cx="7772400" cy="2786082"/>
          </a:xfrm>
        </p:spPr>
        <p:txBody>
          <a:bodyPr>
            <a:normAutofit fontScale="90000"/>
          </a:bodyPr>
          <a:lstStyle/>
          <a:p>
            <a:pPr algn="just"/>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smtClean="0">
                <a:effectLst/>
                <a:latin typeface="Constantia" pitchFamily="18" charset="0"/>
              </a:rPr>
              <a:t/>
            </a:r>
            <a:br>
              <a:rPr lang="uz-Cyrl-UZ" sz="2400" dirty="0" smtClean="0">
                <a:effectLst/>
                <a:latin typeface="Constantia" pitchFamily="18" charset="0"/>
              </a:rPr>
            </a:br>
            <a:r>
              <a:rPr lang="uz-Cyrl-UZ" sz="2400" dirty="0">
                <a:effectLst/>
                <a:latin typeface="Constantia" pitchFamily="18" charset="0"/>
              </a:rPr>
              <a:t/>
            </a:r>
            <a:br>
              <a:rPr lang="uz-Cyrl-UZ" sz="2400" dirty="0">
                <a:effectLst/>
                <a:latin typeface="Constantia" pitchFamily="18" charset="0"/>
              </a:rPr>
            </a:br>
            <a:r>
              <a:rPr lang="en-US" sz="2000" dirty="0" smtClean="0">
                <a:solidFill>
                  <a:srgbClr val="0070C0"/>
                </a:solidFill>
                <a:effectLst/>
                <a:latin typeface="Constantia" pitchFamily="18" charset="0"/>
                <a:hlinkClick r:id="rId2"/>
              </a:rPr>
              <a:t>https</a:t>
            </a:r>
            <a:r>
              <a:rPr lang="en-US" sz="2000" dirty="0">
                <a:solidFill>
                  <a:srgbClr val="0070C0"/>
                </a:solidFill>
                <a:effectLst/>
                <a:latin typeface="Constantia" pitchFamily="18" charset="0"/>
                <a:hlinkClick r:id="rId2"/>
              </a:rPr>
              <a:t>://t.me/Beruniytuman_AKM</a:t>
            </a:r>
            <a:r>
              <a:rPr lang="en-US" sz="2000" dirty="0" smtClean="0">
                <a:solidFill>
                  <a:srgbClr val="0070C0"/>
                </a:solidFill>
                <a:effectLst/>
                <a:latin typeface="Constantia" pitchFamily="18" charset="0"/>
                <a:hlinkClick r:id="rId2"/>
              </a:rPr>
              <a:t>/</a:t>
            </a:r>
            <a:r>
              <a:rPr lang="uz-Cyrl-UZ" sz="2000" dirty="0" smtClean="0">
                <a:solidFill>
                  <a:srgbClr val="0070C0"/>
                </a:solidFill>
                <a:effectLst/>
                <a:latin typeface="Constantia" pitchFamily="18" charset="0"/>
              </a:rPr>
              <a:t> </a:t>
            </a:r>
            <a:r>
              <a:rPr lang="uz-Cyrl-UZ" sz="2000" dirty="0" smtClean="0">
                <a:effectLst/>
                <a:latin typeface="Constantia" pitchFamily="18" charset="0"/>
              </a:rPr>
              <a:t>телеграм каналимизга бўлимимиз томонидан бажарилиб келинаётган Виртуал кўргазмаларни мунтазам равишда қўйиб келмоқдамиз. Масалан, шу йили “Жаҳон адабиёти дурдоналари”, “Ҳикматлар хазинаси” номли, Ҳалқаро музейлар кунига ва Болалар энциклопедияларига бағишланган виртуал кўргазмаларни тайёрлаб сайтга жойлаштирдик. Ҳар куни ўқувчилар бу кўргазмалардан фойдаланиб келмоқдалар. Шу кунгача бу виртуал кўргазмаларимиздан </a:t>
            </a:r>
            <a:r>
              <a:rPr lang="uz-Cyrl-UZ" sz="2000" dirty="0" smtClean="0">
                <a:effectLst/>
                <a:latin typeface="Times New Roman" pitchFamily="18" charset="0"/>
                <a:cs typeface="Times New Roman" pitchFamily="18" charset="0"/>
              </a:rPr>
              <a:t>170</a:t>
            </a:r>
            <a:r>
              <a:rPr lang="uz-Cyrl-UZ" sz="2000" dirty="0" smtClean="0">
                <a:effectLst/>
                <a:latin typeface="Constantia" pitchFamily="18" charset="0"/>
              </a:rPr>
              <a:t> га яқин </a:t>
            </a:r>
            <a:r>
              <a:rPr lang="uz-Cyrl-UZ" sz="2000" dirty="0" smtClean="0">
                <a:effectLst/>
                <a:latin typeface="Constantia" pitchFamily="18" charset="0"/>
              </a:rPr>
              <a:t>китобхон </a:t>
            </a:r>
            <a:r>
              <a:rPr lang="uz-Cyrl-UZ" sz="2000" dirty="0" smtClean="0">
                <a:effectLst/>
                <a:latin typeface="Constantia" pitchFamily="18" charset="0"/>
              </a:rPr>
              <a:t>фойдаланган. </a:t>
            </a:r>
            <a:br>
              <a:rPr lang="uz-Cyrl-UZ" sz="2000" dirty="0" smtClean="0">
                <a:effectLst/>
                <a:latin typeface="Constantia" pitchFamily="18" charset="0"/>
              </a:rPr>
            </a:br>
            <a:r>
              <a:rPr lang="uz-Cyrl-UZ" sz="2200" dirty="0">
                <a:effectLst/>
                <a:latin typeface="Constantia" pitchFamily="18" charset="0"/>
              </a:rPr>
              <a:t> </a:t>
            </a:r>
            <a:r>
              <a:rPr lang="uz-Cyrl-UZ" sz="2200" dirty="0" smtClean="0">
                <a:effectLst/>
                <a:latin typeface="Constantia" pitchFamily="18" charset="0"/>
              </a:rPr>
              <a:t> </a:t>
            </a:r>
            <a:r>
              <a:rPr lang="ru-RU" sz="2200" dirty="0" smtClean="0">
                <a:effectLst/>
                <a:latin typeface="Constantia" pitchFamily="18" charset="0"/>
              </a:rPr>
              <a:t/>
            </a:r>
            <a:br>
              <a:rPr lang="ru-RU" sz="2200" dirty="0" smtClean="0">
                <a:effectLst/>
                <a:latin typeface="Constantia" pitchFamily="18" charset="0"/>
              </a:rPr>
            </a:br>
            <a:endParaRPr lang="ru-RU" sz="2200" dirty="0">
              <a:effectLst/>
              <a:latin typeface="Constantia" pitchFamily="18" charset="0"/>
            </a:endParaRPr>
          </a:p>
        </p:txBody>
      </p:sp>
      <p:pic>
        <p:nvPicPr>
          <p:cNvPr id="4" name="Picture 2"/>
          <p:cNvPicPr>
            <a:picLocks noChangeAspect="1" noChangeArrowheads="1"/>
          </p:cNvPicPr>
          <p:nvPr/>
        </p:nvPicPr>
        <p:blipFill>
          <a:blip r:embed="rId3" cstate="print"/>
          <a:srcRect l="19922" t="18310" r="18554" b="5517"/>
          <a:stretch>
            <a:fillRect/>
          </a:stretch>
        </p:blipFill>
        <p:spPr bwMode="auto">
          <a:xfrm>
            <a:off x="500035" y="3357562"/>
            <a:ext cx="2143140" cy="1990870"/>
          </a:xfrm>
          <a:prstGeom prst="roundRect">
            <a:avLst/>
          </a:prstGeom>
          <a:noFill/>
          <a:ln w="38100">
            <a:solidFill>
              <a:schemeClr val="accent5">
                <a:lumMod val="60000"/>
                <a:lumOff val="40000"/>
              </a:schemeClr>
            </a:solidFill>
            <a:miter lim="800000"/>
            <a:headEnd/>
            <a:tailEnd/>
          </a:ln>
          <a:effectLst/>
        </p:spPr>
      </p:pic>
      <p:pic>
        <p:nvPicPr>
          <p:cNvPr id="5" name="Picture 3"/>
          <p:cNvPicPr>
            <a:picLocks noChangeAspect="1" noChangeArrowheads="1"/>
          </p:cNvPicPr>
          <p:nvPr/>
        </p:nvPicPr>
        <p:blipFill>
          <a:blip r:embed="rId4" cstate="print"/>
          <a:srcRect l="19336" t="19043" r="20898" b="5517"/>
          <a:stretch>
            <a:fillRect/>
          </a:stretch>
        </p:blipFill>
        <p:spPr bwMode="auto">
          <a:xfrm>
            <a:off x="6357950" y="3286124"/>
            <a:ext cx="2286016" cy="1987191"/>
          </a:xfrm>
          <a:prstGeom prst="roundRect">
            <a:avLst/>
          </a:prstGeom>
          <a:noFill/>
          <a:ln w="38100">
            <a:solidFill>
              <a:schemeClr val="accent2">
                <a:lumMod val="75000"/>
              </a:schemeClr>
            </a:solidFill>
            <a:miter lim="800000"/>
            <a:headEnd/>
            <a:tailEnd/>
          </a:ln>
          <a:effectLst/>
        </p:spPr>
      </p:pic>
      <p:pic>
        <p:nvPicPr>
          <p:cNvPr id="6" name="Рисунок 5"/>
          <p:cNvPicPr/>
          <p:nvPr/>
        </p:nvPicPr>
        <p:blipFill>
          <a:blip r:embed="rId5" cstate="print"/>
          <a:srcRect l="3524" t="17647" r="4856" b="6684"/>
          <a:stretch>
            <a:fillRect/>
          </a:stretch>
        </p:blipFill>
        <p:spPr bwMode="auto">
          <a:xfrm>
            <a:off x="3000364" y="3357562"/>
            <a:ext cx="2857520" cy="2000264"/>
          </a:xfrm>
          <a:prstGeom prst="roundRect">
            <a:avLst/>
          </a:prstGeom>
          <a:noFill/>
          <a:ln w="381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1"/>
            <a:ext cx="7772400" cy="2500329"/>
          </a:xfrm>
        </p:spPr>
        <p:txBody>
          <a:bodyPr>
            <a:noAutofit/>
          </a:bodyPr>
          <a:lstStyle/>
          <a:p>
            <a:pPr algn="just"/>
            <a:r>
              <a:rPr lang="uz-Cyrl-UZ" sz="1800" dirty="0" smtClean="0">
                <a:latin typeface="Constantia" pitchFamily="18" charset="0"/>
              </a:rPr>
              <a:t>Китобхонларни кутубхонага жалб қилиш, уларнинг маънавиятини бойитиш мақсадида кутубхонамизда “Китобнинг тузилиши”, “Маълумот берувчи адабиётлар”, “Энциклопедия- маълумотлар хазинаси”, “Кутубхона-китоблар хазинаси”, “Болалар учун газета ва журналлар”, “Янги адабиётлар билан таништирув”, “Китоб пайдо бўлиши тарихи” мавзуларида библиографик дарслар ўтказамиз. Бу дарслар ўқувчиларни мустақил равишда китоблардан, энциклопедиялар, луғатлардан, газета ва журналлардан тўғри фойдаланишлари, керакли ахборотлардан унумли фойдаланишни ўргатади. </a:t>
            </a:r>
            <a:endParaRPr lang="ru-RU" sz="1800" dirty="0">
              <a:effectLst/>
              <a:latin typeface="Constantia" pitchFamily="18" charset="0"/>
            </a:endParaRPr>
          </a:p>
        </p:txBody>
      </p:sp>
      <p:pic>
        <p:nvPicPr>
          <p:cNvPr id="2050" name="Picture 2" descr="C:\Users\user\Desktop\Расм 2025\photo_2025-02-11_10-49-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89" y="3143249"/>
            <a:ext cx="3663719" cy="2445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163" y="3143249"/>
            <a:ext cx="3912961" cy="244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1136</TotalTime>
  <Words>623</Words>
  <Application>Microsoft Office PowerPoint</Application>
  <PresentationFormat>Экран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Беруний тумани Ахборот-кутубхона маркази блиография ахборот хизматининг иш усуллари </vt:lpstr>
      <vt:lpstr>Библиография юнонча biblion-китоб ва графия-ёзаман – маъносини билдириб, матбуот ҳамда ёзув асарлари ҳақида ахборот тайёрлаш ва бериш, уларни маълумот  ижтимоий мақсадларда тарғиб қилиш билан шуғулланадиган илмий ва амалий фаолият соҳаси ҳисобланади. Машҳур рус библиографларидан бири Николай Александрович Рубакин шундай деган: ”Ўзининг ва бошқа бировнинг ўқиши учун китоб танлаш нафақат фан, балки санъат ҳамдир, унинг ривожланишининг чегараси йўқ”. Ҳақиқатдан, XXI асрда китоблар, мақолалар ҳар куни ўнлаб эмас, минглаб  нашрлар чоп этилмоқда. Уларни мавзулар, бўлимлар бўйича тақсимлаш жудаям муҳим ҳисобланади.  </vt:lpstr>
      <vt:lpstr>Библиограф- китобхонларга машҳур инсонлар, долзарб мавзулар, ўлкашунослик мавзуларида ва шунга ўхшаш библиографик рўйхатларни тавсия қилади. Бу рўйхатларда муаллиф исм шарифи, китобнинг номи ва нашрга оид маълумотлар берилади. Шунингдек, керакли нашрларни излашда  каталог ва картотекалар билан ишлашни ўрганиш китобхон учун зарурдир. Бизнинг вазифамиз уларни каталогдан тўғри фойдаланиш қоидалари, карточкалардан маълумот қидириш қоидалари билан таништиришдан иборат.</vt:lpstr>
      <vt:lpstr>   Бизнинг кутубхонамизда ҳам 3 - та ўқув заллари бўлиб уларнинг биринчиси 1-5 синфлар учун мўлжалланган бўлса, иккинчиси юқори ёшдаги китобхонлар учун ва охирги учинчи зал фаоллар зали бўлиб бу ер катта катта тадбирларни ташкил қилиш учун мўлжалланган ўқув залларидир. Юқорида айтилган 2 та залларда китобхонлар энциклопедиялар, мавзу бўйича луғатлар, справочниклар ва болалар учун мўлжалланган даврий нашрларда чоп этилган мақолалардан фойдаланишлари мумкин. </vt:lpstr>
      <vt:lpstr> Кутубхонамизга келиб тушадиган газета ва журналлар мақолалари билан ишлаш ҳам библиография хизмати зиммасида. Кутубхонага келган газета ва журналларда чоп этилаётган Ўзбекистон Республикаси қонунлари, қарор ва фармонларини карточкаларга ёзиб, картотекаларга жойлаштирамиз. Ундан ташқари мавзуларга оид (сценарийлар, китобхонлик) карточкаларни ҳам ёзиб, уларни картотекага жойлаштирамиз. Китобхонларга қулайлик бўлиши ва вақтларидан унумли фойдаланишлари учун картотекалардан тўғри фойдаланишни ўргатамиз.   </vt:lpstr>
      <vt:lpstr>Газета мақолаларининг библиографик тавсифи</vt:lpstr>
      <vt:lpstr> Фармон, Қарор, Қонун тавсифи </vt:lpstr>
      <vt:lpstr>                https://t.me/Beruniytuman_AKM/ телеграм каналимизга бўлимимиз томонидан бажарилиб келинаётган Виртуал кўргазмаларни мунтазам равишда қўйиб келмоқдамиз. Масалан, шу йили “Жаҳон адабиёти дурдоналари”, “Ҳикматлар хазинаси” номли, Ҳалқаро музейлар кунига ва Болалар энциклопедияларига бағишланган виртуал кўргазмаларни тайёрлаб сайтга жойлаштирдик. Ҳар куни ўқувчилар бу кўргазмалардан фойдаланиб келмоқдалар. Шу кунгача бу виртуал кўргазмаларимиздан 170 га яқин китобхон фойдаланган.     </vt:lpstr>
      <vt:lpstr>Китобхонларни кутубхонага жалб қилиш, уларнинг маънавиятини бойитиш мақсадида кутубхонамизда “Китобнинг тузилиши”, “Маълумот берувчи адабиётлар”, “Энциклопедия- маълумотлар хазинаси”, “Кутубхона-китоблар хазинаси”, “Болалар учун газета ва журналлар”, “Янги адабиётлар билан таништирув”, “Китоб пайдо бўлиши тарихи” мавзуларида библиографик дарслар ўтказамиз. Бу дарслар ўқувчиларни мустақил равишда китоблардан, энциклопедиялар, луғатлардан, газета ва журналлардан тўғри фойдаланишлари, керакли ахборотлардан унумли фойдаланишни ўргатади. </vt:lpstr>
      <vt:lpstr>Кутубхонага келишга қийналган китобхон имконияти чекланган ўқувчиларга эса ота-оналари билан маслаҳатлашиб, ўқувчиларнинг қизиқишларини инобатга олиб, хизматимиз ходимлари билан биргаликда уйларига бориб уларни қизиқтирган мавзуларда библиографик дарслар ўтказиб келамиз  булар нималар яъни уларга кутубхонамизда мавжуд бўлган ва улар кизиққан мавзуга оид маълумотларни тўплаб маълумот тайёрлаб шу билан бирга китобларни хам олиб бориб берамиз. </vt:lpstr>
      <vt:lpstr>Бизнинг хизматда муҳим саналарга, долзарб мавзуларга ва шоир-ёзувчиларнинг юбилейларига библиографик тавсиялар ёзамиз. Тавсияларда мавзуга оид қисқача маълумот ҳамда шу мавзу бўйича адабиётларнинг, газета ва журналларда чоп этилган мақолаларнинг тўлиқ рўйхатини бериб борамиз. Китобхонлар ўзларини қизиқтирган мавзуларда шу тавсияларимиздан фойдаланадилар.Улардан: З.М.Бобур, А.Навоий, М.Аъзам, Ў.Ҳошимов, Т.Малик, Джек Лондон, Жонотан Свифт. Баъзида ўқувчилар рефератлар, мустақил ишлар ва иншолар учун маълумотлар қидириб келишади. Биз уларга керакли адабиётларни излаб топишга ёрдам берамиз. </vt:lpstr>
      <vt:lpstr>Библиографик обзор – фойдаланувчига ахборотни етказиш, муайян ҳужжатларни тарғибот қилиш, газета ва журналларда чоп этилаётган янгиликлар, воқеалар, ҳодисалар билан мунтазам равишда хабардор қилиб туриш мақсадида кутбхона ходимлари ўртасида ҳар ойнинг охирида сиёсий-ахборот соатлари ўтказамиз. </vt:lpstr>
      <vt:lpstr>ЭЪТИБОРИНГИЗ УЧУН   РАҲМАТ!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Республика болалар кутубхонаси Маълумот-библиография ахборот бўлимининг янги иш усуллари. </dc:title>
  <cp:lastModifiedBy>арм</cp:lastModifiedBy>
  <cp:revision>110</cp:revision>
  <dcterms:modified xsi:type="dcterms:W3CDTF">2025-04-07T05:02:28Z</dcterms:modified>
</cp:coreProperties>
</file>